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mp3" ContentType="audio/unknown"/>
  <Default Extension="rels" ContentType="application/vnd.openxmlformats-package.relationships+xml"/>
  <Default Extension="WAV" ContentType="audio/wav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8" r:id="rId3"/>
    <p:sldId id="324" r:id="rId4"/>
    <p:sldId id="325" r:id="rId5"/>
    <p:sldId id="327" r:id="rId6"/>
    <p:sldId id="328" r:id="rId7"/>
    <p:sldId id="326" r:id="rId8"/>
    <p:sldId id="263" r:id="rId9"/>
    <p:sldId id="291" r:id="rId10"/>
    <p:sldId id="295" r:id="rId11"/>
    <p:sldId id="432" r:id="rId12"/>
    <p:sldId id="433" r:id="rId13"/>
    <p:sldId id="434" r:id="rId14"/>
    <p:sldId id="435" r:id="rId15"/>
    <p:sldId id="438" r:id="rId16"/>
    <p:sldId id="439" r:id="rId17"/>
    <p:sldId id="436" r:id="rId18"/>
    <p:sldId id="437" r:id="rId19"/>
    <p:sldId id="301" r:id="rId20"/>
    <p:sldId id="440" r:id="rId21"/>
    <p:sldId id="374" r:id="rId22"/>
    <p:sldId id="441" r:id="rId23"/>
    <p:sldId id="375" r:id="rId24"/>
    <p:sldId id="442" r:id="rId25"/>
    <p:sldId id="376" r:id="rId26"/>
    <p:sldId id="443" r:id="rId27"/>
    <p:sldId id="377" r:id="rId28"/>
    <p:sldId id="533" r:id="rId29"/>
    <p:sldId id="444" r:id="rId30"/>
    <p:sldId id="306" r:id="rId31"/>
    <p:sldId id="381" r:id="rId32"/>
    <p:sldId id="445" r:id="rId33"/>
    <p:sldId id="380" r:id="rId34"/>
    <p:sldId id="447" r:id="rId35"/>
    <p:sldId id="378" r:id="rId36"/>
    <p:sldId id="448" r:id="rId37"/>
    <p:sldId id="379" r:id="rId38"/>
    <p:sldId id="446" r:id="rId39"/>
    <p:sldId id="312" r:id="rId40"/>
    <p:sldId id="449" r:id="rId41"/>
    <p:sldId id="385" r:id="rId42"/>
    <p:sldId id="450" r:id="rId43"/>
    <p:sldId id="384" r:id="rId44"/>
    <p:sldId id="451" r:id="rId45"/>
    <p:sldId id="383" r:id="rId46"/>
    <p:sldId id="452" r:id="rId47"/>
    <p:sldId id="382" r:id="rId48"/>
    <p:sldId id="453" r:id="rId49"/>
    <p:sldId id="318" r:id="rId50"/>
    <p:sldId id="454" r:id="rId51"/>
    <p:sldId id="388" r:id="rId52"/>
    <p:sldId id="455" r:id="rId53"/>
    <p:sldId id="387" r:id="rId54"/>
    <p:sldId id="456" r:id="rId55"/>
    <p:sldId id="370" r:id="rId56"/>
    <p:sldId id="538" r:id="rId57"/>
    <p:sldId id="457" r:id="rId58"/>
    <p:sldId id="389" r:id="rId59"/>
    <p:sldId id="458" r:id="rId60"/>
    <p:sldId id="320" r:id="rId61"/>
    <p:sldId id="459" r:id="rId62"/>
    <p:sldId id="393" r:id="rId63"/>
    <p:sldId id="460" r:id="rId64"/>
    <p:sldId id="392" r:id="rId65"/>
    <p:sldId id="461" r:id="rId66"/>
    <p:sldId id="391" r:id="rId67"/>
    <p:sldId id="462" r:id="rId68"/>
    <p:sldId id="390" r:id="rId69"/>
    <p:sldId id="463" r:id="rId70"/>
    <p:sldId id="542" r:id="rId71"/>
    <p:sldId id="540" r:id="rId72"/>
    <p:sldId id="329" r:id="rId73"/>
    <p:sldId id="539" r:id="rId74"/>
    <p:sldId id="330" r:id="rId7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4" end="147"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646" autoAdjust="0"/>
    <p:restoredTop sz="90929"/>
  </p:normalViewPr>
  <p:slideViewPr>
    <p:cSldViewPr>
      <p:cViewPr>
        <p:scale>
          <a:sx n="50" d="100"/>
          <a:sy n="50" d="100"/>
        </p:scale>
        <p:origin x="-2160" y="-12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tableStyles" Target="tableStyles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printerSettings" Target="printerSettings/printerSettings1.bin"/><Relationship Id="rId77" Type="http://schemas.openxmlformats.org/officeDocument/2006/relationships/presProps" Target="presProps.xml"/><Relationship Id="rId78" Type="http://schemas.openxmlformats.org/officeDocument/2006/relationships/viewProps" Target="viewProps.xml"/><Relationship Id="rId79" Type="http://schemas.openxmlformats.org/officeDocument/2006/relationships/theme" Target="theme/theme1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19BE9-0CE1-42A1-AFCF-B2BF8BCC42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482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B2CA3-1799-4029-9EB7-F26F604E89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267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981200"/>
            <a:ext cx="194310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981200"/>
            <a:ext cx="567690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A9075-B497-4EF6-9292-6F3CA31A15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195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A9CE1B-51AB-4E40-87A4-48B7C23C8C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841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DCF65-C838-4460-A3D8-DDE8B69BC1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522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C486C-69D5-4115-819E-2E5AE86EF0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34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36D4CA-484F-41FF-BDC9-A50E2411605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643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B5E70-1F20-4F8C-8F36-166F892659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527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58506-EA70-4C0F-AE14-3D7EA49CB9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501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14B902-D271-46BE-A92A-F6DC8F755F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85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10A1A-CF63-4113-90FE-82CEB7BAAB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27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819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39F4FE1-D2DB-41CB-A69C-13EB8B9BFB8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4" Type="http://schemas.openxmlformats.org/officeDocument/2006/relationships/audio" Target="../media/media2.WAV"/><Relationship Id="rId5" Type="http://schemas.microsoft.com/office/2007/relationships/media" Target="../media/media3.WAV"/><Relationship Id="rId6" Type="http://schemas.openxmlformats.org/officeDocument/2006/relationships/audio" Target="../media/media3.WAV"/><Relationship Id="rId7" Type="http://schemas.openxmlformats.org/officeDocument/2006/relationships/slideLayout" Target="../slideLayouts/slideLayout7.xml"/><Relationship Id="rId8" Type="http://schemas.openxmlformats.org/officeDocument/2006/relationships/image" Target="../media/image2.jpe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" Type="http://schemas.microsoft.com/office/2007/relationships/media" Target="../media/media1.WAV"/><Relationship Id="rId2" Type="http://schemas.openxmlformats.org/officeDocument/2006/relationships/audio" Target="../media/media1.WAV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3.png"/><Relationship Id="rId1" Type="http://schemas.microsoft.com/office/2007/relationships/media" Target="../media/media4.WAV"/><Relationship Id="rId2" Type="http://schemas.openxmlformats.org/officeDocument/2006/relationships/audio" Target="../media/media4.WAV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slide" Target="slide38.xml"/><Relationship Id="rId5" Type="http://schemas.openxmlformats.org/officeDocument/2006/relationships/image" Target="../media/image3.png"/><Relationship Id="rId1" Type="http://schemas.microsoft.com/office/2007/relationships/media" Target="../media/media5.WAV"/><Relationship Id="rId2" Type="http://schemas.openxmlformats.org/officeDocument/2006/relationships/audio" Target="../media/media5.WAV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2.jpe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microsoft.com/office/2007/relationships/media" Target="../media/media3.WAV"/><Relationship Id="rId2" Type="http://schemas.openxmlformats.org/officeDocument/2006/relationships/audio" Target="../media/media3.WAV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slide" Target="slide38.xml"/><Relationship Id="rId5" Type="http://schemas.openxmlformats.org/officeDocument/2006/relationships/image" Target="../media/image3.png"/><Relationship Id="rId1" Type="http://schemas.microsoft.com/office/2007/relationships/media" Target="../media/media5.WAV"/><Relationship Id="rId2" Type="http://schemas.openxmlformats.org/officeDocument/2006/relationships/audio" Target="../media/media5.WAV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8.png"/><Relationship Id="rId1" Type="http://schemas.microsoft.com/office/2007/relationships/media" Target="../media/media6.mp3"/><Relationship Id="rId2" Type="http://schemas.openxmlformats.org/officeDocument/2006/relationships/audio" Target="../media/media6.mp3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3.png"/><Relationship Id="rId1" Type="http://schemas.microsoft.com/office/2007/relationships/media" Target="../media/media7.WAV"/><Relationship Id="rId2" Type="http://schemas.openxmlformats.org/officeDocument/2006/relationships/audio" Target="../media/media7.WAV"/></Relationships>
</file>

<file path=ppt/slides/_rels/slide8.xml.rels><?xml version="1.0" encoding="UTF-8" standalone="yes"?>
<Relationships xmlns="http://schemas.openxmlformats.org/package/2006/relationships"><Relationship Id="rId20" Type="http://schemas.openxmlformats.org/officeDocument/2006/relationships/slide" Target="slide41.xml"/><Relationship Id="rId21" Type="http://schemas.openxmlformats.org/officeDocument/2006/relationships/slide" Target="slide43.xml"/><Relationship Id="rId22" Type="http://schemas.openxmlformats.org/officeDocument/2006/relationships/slide" Target="slide45.xml"/><Relationship Id="rId23" Type="http://schemas.openxmlformats.org/officeDocument/2006/relationships/slide" Target="slide47.xml"/><Relationship Id="rId24" Type="http://schemas.openxmlformats.org/officeDocument/2006/relationships/slide" Target="slide49.xml"/><Relationship Id="rId25" Type="http://schemas.openxmlformats.org/officeDocument/2006/relationships/slide" Target="slide51.xml"/><Relationship Id="rId26" Type="http://schemas.openxmlformats.org/officeDocument/2006/relationships/slide" Target="slide53.xml"/><Relationship Id="rId27" Type="http://schemas.openxmlformats.org/officeDocument/2006/relationships/slide" Target="slide55.xml"/><Relationship Id="rId28" Type="http://schemas.openxmlformats.org/officeDocument/2006/relationships/slide" Target="slide58.xml"/><Relationship Id="rId29" Type="http://schemas.openxmlformats.org/officeDocument/2006/relationships/slide" Target="slide60.xml"/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4" Type="http://schemas.openxmlformats.org/officeDocument/2006/relationships/slide" Target="slide9.xml"/><Relationship Id="rId5" Type="http://schemas.openxmlformats.org/officeDocument/2006/relationships/slide" Target="slide11.xml"/><Relationship Id="rId30" Type="http://schemas.openxmlformats.org/officeDocument/2006/relationships/slide" Target="slide62.xml"/><Relationship Id="rId31" Type="http://schemas.openxmlformats.org/officeDocument/2006/relationships/slide" Target="slide64.xml"/><Relationship Id="rId32" Type="http://schemas.openxmlformats.org/officeDocument/2006/relationships/slide" Target="slide66.xml"/><Relationship Id="rId9" Type="http://schemas.openxmlformats.org/officeDocument/2006/relationships/slide" Target="slide21.xml"/><Relationship Id="rId6" Type="http://schemas.openxmlformats.org/officeDocument/2006/relationships/slide" Target="slide13.xml"/><Relationship Id="rId7" Type="http://schemas.openxmlformats.org/officeDocument/2006/relationships/slide" Target="slide17.xml"/><Relationship Id="rId8" Type="http://schemas.openxmlformats.org/officeDocument/2006/relationships/slide" Target="slide15.xml"/><Relationship Id="rId33" Type="http://schemas.openxmlformats.org/officeDocument/2006/relationships/slide" Target="slide68.xml"/><Relationship Id="rId34" Type="http://schemas.openxmlformats.org/officeDocument/2006/relationships/slide" Target="slide70.xml"/><Relationship Id="rId10" Type="http://schemas.openxmlformats.org/officeDocument/2006/relationships/slide" Target="slide19.xml"/><Relationship Id="rId11" Type="http://schemas.openxmlformats.org/officeDocument/2006/relationships/slide" Target="slide23.xml"/><Relationship Id="rId12" Type="http://schemas.openxmlformats.org/officeDocument/2006/relationships/slide" Target="slide25.xml"/><Relationship Id="rId13" Type="http://schemas.openxmlformats.org/officeDocument/2006/relationships/slide" Target="slide27.xml"/><Relationship Id="rId14" Type="http://schemas.openxmlformats.org/officeDocument/2006/relationships/slide" Target="slide29.xml"/><Relationship Id="rId15" Type="http://schemas.openxmlformats.org/officeDocument/2006/relationships/slide" Target="slide31.xml"/><Relationship Id="rId16" Type="http://schemas.openxmlformats.org/officeDocument/2006/relationships/slide" Target="slide33.xml"/><Relationship Id="rId17" Type="http://schemas.openxmlformats.org/officeDocument/2006/relationships/slide" Target="slide37.xml"/><Relationship Id="rId18" Type="http://schemas.openxmlformats.org/officeDocument/2006/relationships/slide" Target="slide35.xml"/><Relationship Id="rId19" Type="http://schemas.openxmlformats.org/officeDocument/2006/relationships/slide" Target="slide3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WELC2383.WAV"/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RNDO2585.WAV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FADE2788.WAV">
            <a:hlinkClick r:id="" action="ppaction://media"/>
          </p:cNvPr>
          <p:cNvPicPr>
            <a:picLocks noRot="1"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81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1" name="Comment 13"/>
          <p:cNvSpPr>
            <a:spLocks noChangeArrowheads="1"/>
          </p:cNvSpPr>
          <p:nvPr/>
        </p:nvSpPr>
        <p:spPr bwMode="auto">
          <a:xfrm>
            <a:off x="1219200" y="6019800"/>
            <a:ext cx="1828800" cy="406400"/>
          </a:xfrm>
          <a:prstGeom prst="rect">
            <a:avLst/>
          </a:prstGeom>
          <a:solidFill>
            <a:srgbClr val="FCFF9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Mr. Brazeau</a:t>
            </a:r>
            <a:endParaRPr lang="en-US" sz="20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1550072" cy="514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advTm="6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9" fill="hold"/>
                                        <p:tgtEl>
                                          <p:spTgt spid="20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46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671" fill="hold"/>
                                        <p:tgtEl>
                                          <p:spTgt spid="20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614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50" fill="hold"/>
                                        <p:tgtEl>
                                          <p:spTgt spid="20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5"/>
                </p:tgtEl>
              </p:cMediaNode>
            </p:audio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8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5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#1 $100 Question</a:t>
            </a:r>
          </a:p>
        </p:txBody>
      </p:sp>
      <p:sp>
        <p:nvSpPr>
          <p:cNvPr id="43014" name="AutoShape 6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914400"/>
            <a:ext cx="7772400" cy="54102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43016" name="AutoShape 8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381000" y="685800"/>
            <a:ext cx="82296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1581441" y="2967335"/>
            <a:ext cx="598112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7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The Holy Spirit</a:t>
            </a:r>
            <a:endParaRPr lang="en-CA" sz="72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The source that provides the most detailed information on the life of Jesus is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51" name="Rectangle 11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#1 $200 Question</a:t>
            </a:r>
          </a:p>
        </p:txBody>
      </p:sp>
      <p:sp>
        <p:nvSpPr>
          <p:cNvPr id="189449" name="AutoShape 9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818190" y="2967335"/>
            <a:ext cx="7507622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The New Testament of the</a:t>
            </a:r>
            <a:b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Bible.</a:t>
            </a:r>
            <a:endParaRPr lang="en-CA" sz="5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0" dirty="0" smtClean="0"/>
              <a:t>What role did </a:t>
            </a:r>
            <a:r>
              <a:rPr lang="en-US" sz="8000" dirty="0" err="1" smtClean="0"/>
              <a:t>Pontious</a:t>
            </a:r>
            <a:r>
              <a:rPr lang="en-US" sz="8000" dirty="0" smtClean="0"/>
              <a:t> Pilate play in sentencing Jesus to death?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4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#1 $300 Question</a:t>
            </a:r>
          </a:p>
        </p:txBody>
      </p:sp>
      <p:sp>
        <p:nvSpPr>
          <p:cNvPr id="193543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25400" y="533400"/>
            <a:ext cx="8935898" cy="590930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Jesus was brought before </a:t>
            </a:r>
            <a:b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Pilate…..Pilate said not enough </a:t>
            </a:r>
            <a:b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info to convict….left it up to </a:t>
            </a:r>
            <a:b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the people….he said he was </a:t>
            </a:r>
            <a:b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washing his hands of the </a:t>
            </a:r>
            <a:b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Jesus….people sentenced</a:t>
            </a:r>
            <a:b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him to be crucified</a:t>
            </a:r>
            <a:endParaRPr lang="en-CA" sz="5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4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85800"/>
            <a:ext cx="7772400" cy="5486400"/>
          </a:xfrm>
        </p:spPr>
        <p:txBody>
          <a:bodyPr/>
          <a:lstStyle/>
          <a:p>
            <a:r>
              <a:rPr lang="en-US" sz="6000" dirty="0" smtClean="0"/>
              <a:t>Explain the events of the death and resurrection of Jesus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#1 $500 Question</a:t>
            </a:r>
          </a:p>
        </p:txBody>
      </p:sp>
      <p:sp>
        <p:nvSpPr>
          <p:cNvPr id="197639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r>
              <a:rPr lang="en-CA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Sentenced to death by crucifixion</a:t>
            </a:r>
          </a:p>
          <a:p>
            <a:r>
              <a:rPr lang="en-CA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Made to carry his own cross</a:t>
            </a:r>
          </a:p>
          <a:p>
            <a:r>
              <a:rPr lang="en-CA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Nailed to the cross</a:t>
            </a:r>
          </a:p>
          <a:p>
            <a:r>
              <a:rPr lang="en-CA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When he died his body was wrapped in </a:t>
            </a:r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linen</a:t>
            </a:r>
            <a:b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CA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and brought to a special tomb</a:t>
            </a:r>
          </a:p>
          <a:p>
            <a:r>
              <a:rPr lang="en-CA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Tomb was cut out of rock</a:t>
            </a:r>
          </a:p>
          <a:p>
            <a:r>
              <a:rPr lang="en-CA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3 days after death MM went to the tomb to </a:t>
            </a:r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anoint </a:t>
            </a:r>
            <a:r>
              <a:rPr lang="en-CA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body with spices</a:t>
            </a:r>
          </a:p>
          <a:p>
            <a:r>
              <a:rPr lang="en-CA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Body was gone…Angel appeared and told </a:t>
            </a:r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them </a:t>
            </a:r>
            <a:r>
              <a:rPr lang="en-CA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Jesus had risen from the dead</a:t>
            </a:r>
            <a:endParaRPr lang="en-CA" sz="32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/>
              <a:t>What is the Last Supper?….Explain the events that took place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9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#1 $400 Question</a:t>
            </a:r>
          </a:p>
        </p:txBody>
      </p:sp>
      <p:sp>
        <p:nvSpPr>
          <p:cNvPr id="195592" name="AutoShape 8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4" name="Rectangle 3"/>
          <p:cNvSpPr/>
          <p:nvPr/>
        </p:nvSpPr>
        <p:spPr>
          <a:xfrm>
            <a:off x="838200" y="762000"/>
            <a:ext cx="7467600" cy="48628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CA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Last meal that Jesus shared with his disciples</a:t>
            </a:r>
            <a:endParaRPr lang="en-US" sz="32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en-CA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Took the bread, gave thanks and broke it….This is </a:t>
            </a:r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my </a:t>
            </a:r>
            <a:r>
              <a:rPr lang="en-CA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body that will be given up for you</a:t>
            </a:r>
            <a:endParaRPr lang="en-US" sz="32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en-CA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Took the wine and said this is my blood….This </a:t>
            </a:r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is my </a:t>
            </a:r>
            <a:r>
              <a:rPr lang="en-CA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blood, the blood of the new and </a:t>
            </a:r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everlasting covenant</a:t>
            </a:r>
            <a:endParaRPr lang="en-US" sz="32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en-CA" sz="5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9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Christian beliefs are outlined in a prayer called the: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WILL3397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800" y="6781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dirty="0" smtClean="0"/>
              <a:t>Origins</a:t>
            </a:r>
            <a:endParaRPr lang="en-US" sz="8800" dirty="0"/>
          </a:p>
        </p:txBody>
      </p:sp>
    </p:spTree>
  </p:cSld>
  <p:clrMapOvr>
    <a:masterClrMapping/>
  </p:clrMapOvr>
  <p:transition xmlns:p14="http://schemas.microsoft.com/office/powerpoint/2010/main" advTm="5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7" fill="hold"/>
                                        <p:tgtEl>
                                          <p:spTgt spid="40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9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6" name="Rectangle 103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#2 $100 Question</a:t>
            </a:r>
          </a:p>
        </p:txBody>
      </p:sp>
      <p:sp>
        <p:nvSpPr>
          <p:cNvPr id="230408" name="AutoShape 1032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2438400" y="1981200"/>
            <a:ext cx="4630594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Apostles </a:t>
            </a:r>
            <a:b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Creed</a:t>
            </a:r>
            <a:endParaRPr lang="en-US" sz="9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5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800" dirty="0" smtClean="0"/>
              <a:t>What does the Bible say about Creation?</a:t>
            </a:r>
            <a:endParaRPr lang="en-US" sz="8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30" name="Rectangle 103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#2 $200 Question</a:t>
            </a:r>
          </a:p>
        </p:txBody>
      </p:sp>
      <p:sp>
        <p:nvSpPr>
          <p:cNvPr id="231432" name="AutoShape 1032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914400" y="1828800"/>
            <a:ext cx="739536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God created everything in</a:t>
            </a:r>
            <a:b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6 days and then rested on</a:t>
            </a:r>
          </a:p>
          <a:p>
            <a:pPr algn="ctr"/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The 7</a:t>
            </a:r>
            <a:r>
              <a:rPr lang="en-CA" sz="5400" baseline="30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th</a:t>
            </a:r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day</a:t>
            </a:r>
          </a:p>
          <a:p>
            <a:pPr algn="ctr"/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Created Adam and Eve</a:t>
            </a:r>
            <a:endParaRPr lang="en-CA" sz="5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9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What is the Last Judgement?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4" name="Rectangle 103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#2 $300 Question</a:t>
            </a:r>
          </a:p>
        </p:txBody>
      </p:sp>
      <p:sp>
        <p:nvSpPr>
          <p:cNvPr id="232456" name="AutoShape 1032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457200" y="1219200"/>
            <a:ext cx="8324665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Jesus returning to earth one last time</a:t>
            </a:r>
            <a:b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to judge the living and the dead</a:t>
            </a:r>
          </a:p>
          <a:p>
            <a:pPr algn="ctr"/>
            <a:endParaRPr lang="en-US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Believers will go with him to heaven</a:t>
            </a:r>
            <a:b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non believers will go to hell</a:t>
            </a:r>
            <a:endParaRPr lang="en-US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Why do Christians believe that they will have eternal life?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8" name="Rectangle 103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#2 $400 Question</a:t>
            </a:r>
          </a:p>
        </p:txBody>
      </p:sp>
      <p:sp>
        <p:nvSpPr>
          <p:cNvPr id="233480" name="AutoShape 1032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381000" y="5334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36670" y="609600"/>
            <a:ext cx="9280117" cy="590930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Jesus was human, suffered as</a:t>
            </a:r>
            <a:b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 human in order to accomplish</a:t>
            </a:r>
            <a:b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the forgiveness of sin and</a:t>
            </a:r>
            <a:b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human salvation</a:t>
            </a:r>
          </a:p>
          <a:p>
            <a:pPr algn="ctr"/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Jesus was attempting to bridge </a:t>
            </a:r>
            <a:b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the gap between people and</a:t>
            </a:r>
            <a:b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God, open the way to eternal life</a:t>
            </a:r>
            <a:endParaRPr lang="en-CA" sz="5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800" dirty="0" smtClean="0"/>
              <a:t>Explain the Christian Holy Trinity</a:t>
            </a:r>
            <a:endParaRPr lang="en-US" sz="8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60" name="Rectangle 102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#2 $500 Question</a:t>
            </a:r>
          </a:p>
        </p:txBody>
      </p:sp>
      <p:sp>
        <p:nvSpPr>
          <p:cNvPr id="326661" name="AutoShape 1029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Christian worship usually takes place on: </a:t>
            </a:r>
            <a:br>
              <a:rPr lang="en-US" sz="6000" dirty="0" smtClean="0"/>
            </a:br>
            <a:r>
              <a:rPr lang="en-US" sz="6000" dirty="0" smtClean="0"/>
              <a:t>(what days of the week)?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Beliefs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3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9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#3 $100 Question</a:t>
            </a:r>
          </a:p>
        </p:txBody>
      </p:sp>
      <p:sp>
        <p:nvSpPr>
          <p:cNvPr id="54280" name="AutoShape 8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533400" y="4572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" name="Rectangle 2"/>
          <p:cNvSpPr/>
          <p:nvPr/>
        </p:nvSpPr>
        <p:spPr>
          <a:xfrm>
            <a:off x="1981200" y="1981200"/>
            <a:ext cx="5127162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Saturday Evening</a:t>
            </a:r>
            <a:b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Sunday Morning</a:t>
            </a:r>
            <a:endParaRPr lang="en-CA" sz="5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9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What action does a Roman Catholic perform as he/she walks into a church?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#3 $200 Question</a:t>
            </a:r>
          </a:p>
        </p:txBody>
      </p:sp>
      <p:sp>
        <p:nvSpPr>
          <p:cNvPr id="235527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47700" y="3810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473696" y="842456"/>
            <a:ext cx="8196625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Dip two fingers in </a:t>
            </a:r>
            <a:br>
              <a:rPr lang="en-US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holy water and bless</a:t>
            </a:r>
            <a:br>
              <a:rPr lang="en-US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themselves before</a:t>
            </a:r>
            <a:br>
              <a:rPr lang="en-US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walking to the pew</a:t>
            </a:r>
            <a:endParaRPr lang="en-US" sz="7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6" name="Rectangle 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en-US" sz="7200" dirty="0"/>
          </a:p>
        </p:txBody>
      </p:sp>
      <p:pic>
        <p:nvPicPr>
          <p:cNvPr id="3" name="Picture 2" descr="http://www.jesuswalk.com/christian-symbols/images/monogram-of-christ384x389vatic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295400"/>
            <a:ext cx="4724400" cy="4785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#3 $400 Question</a:t>
            </a:r>
          </a:p>
        </p:txBody>
      </p:sp>
      <p:sp>
        <p:nvSpPr>
          <p:cNvPr id="237575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762000" y="1295400"/>
            <a:ext cx="754380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Represents Jesus</a:t>
            </a:r>
          </a:p>
          <a:p>
            <a:pPr algn="ctr"/>
            <a:endParaRPr lang="en-US" sz="6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First two letters of the </a:t>
            </a:r>
            <a:br>
              <a:rPr lang="en-US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Greek word meaning</a:t>
            </a:r>
            <a:br>
              <a:rPr lang="en-US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Christ</a:t>
            </a:r>
            <a:endParaRPr lang="en-US" sz="6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7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When and why do some Christians fast?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#3 $500 Question</a:t>
            </a:r>
          </a:p>
        </p:txBody>
      </p:sp>
      <p:sp>
        <p:nvSpPr>
          <p:cNvPr id="238599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CA" sz="6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5800" y="990600"/>
            <a:ext cx="7772400" cy="674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During Lent, before Easter</a:t>
            </a:r>
          </a:p>
          <a:p>
            <a:endParaRPr lang="en-US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Commemorates the 40 days during Jesus’ fasting in the </a:t>
            </a:r>
            <a:r>
              <a:rPr lang="en-US" sz="54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destert</a:t>
            </a:r>
            <a:endParaRPr lang="en-US" sz="54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n-US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n-US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51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2743200"/>
            <a:ext cx="5410200" cy="1143000"/>
          </a:xfrm>
        </p:spPr>
        <p:txBody>
          <a:bodyPr/>
          <a:lstStyle/>
          <a:p>
            <a:r>
              <a:rPr lang="en-US" sz="8000" dirty="0" smtClean="0"/>
              <a:t>What is</a:t>
            </a:r>
            <a:br>
              <a:rPr lang="en-US" sz="8000" dirty="0" smtClean="0"/>
            </a:br>
            <a:r>
              <a:rPr lang="en-US" sz="8000" dirty="0" smtClean="0"/>
              <a:t>this symbol, and how is it used</a:t>
            </a:r>
            <a:endParaRPr lang="en-US" sz="8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609600"/>
            <a:ext cx="2895600" cy="3764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5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#3 $300 Question</a:t>
            </a:r>
          </a:p>
        </p:txBody>
      </p:sp>
      <p:sp>
        <p:nvSpPr>
          <p:cNvPr id="236551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4479638" y="1993746"/>
            <a:ext cx="184731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115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3936" y="685800"/>
            <a:ext cx="7530615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Rosary</a:t>
            </a:r>
            <a:b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Start with </a:t>
            </a:r>
            <a:r>
              <a:rPr lang="en-CA" sz="5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</a:t>
            </a:r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postles Creed</a:t>
            </a:r>
            <a:b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at crucifix</a:t>
            </a:r>
          </a:p>
          <a:p>
            <a:pPr algn="ctr"/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Big beads are our fathers</a:t>
            </a:r>
            <a:b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10 Hail Mary</a:t>
            </a:r>
          </a:p>
          <a:p>
            <a:pPr algn="ctr"/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End decade with Glory Be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CA" sz="7200" dirty="0" smtClean="0"/>
              <a:t/>
            </a:r>
            <a:br>
              <a:rPr lang="en-CA" sz="7200" dirty="0" smtClean="0"/>
            </a:br>
            <a:r>
              <a:rPr lang="en-CA" sz="7200" dirty="0" smtClean="0"/>
              <a:t>Which Christian festival begins with celebrating Advent?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743200"/>
            <a:ext cx="7772400" cy="1143000"/>
          </a:xfrm>
        </p:spPr>
        <p:txBody>
          <a:bodyPr/>
          <a:lstStyle/>
          <a:p>
            <a:r>
              <a:rPr lang="en-US" dirty="0" smtClean="0"/>
              <a:t>Symbols/</a:t>
            </a:r>
            <a:br>
              <a:rPr lang="en-US" dirty="0" smtClean="0"/>
            </a:br>
            <a:r>
              <a:rPr lang="en-US" dirty="0" smtClean="0"/>
              <a:t>Icons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3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2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#4 $100 Question</a:t>
            </a:r>
          </a:p>
        </p:txBody>
      </p:sp>
      <p:sp>
        <p:nvSpPr>
          <p:cNvPr id="239623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1971930" y="2967335"/>
            <a:ext cx="520016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Christmas</a:t>
            </a:r>
            <a:endParaRPr lang="en-US" sz="8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0" dirty="0" smtClean="0"/>
              <a:t>Why do Christians pray to Saints?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#4 $200 Question</a:t>
            </a:r>
          </a:p>
        </p:txBody>
      </p:sp>
      <p:sp>
        <p:nvSpPr>
          <p:cNvPr id="240647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381000" y="1600200"/>
            <a:ext cx="8289449" cy="415498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Considered to be with</a:t>
            </a:r>
            <a:br>
              <a:rPr lang="en-US" sz="6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6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God in heaven and</a:t>
            </a:r>
            <a:br>
              <a:rPr lang="en-US" sz="6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6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can therefore hear our</a:t>
            </a:r>
            <a:br>
              <a:rPr lang="en-US" sz="6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6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prayers</a:t>
            </a:r>
            <a:endParaRPr lang="en-US" sz="6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What is the significance of Ash Wednesday?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7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#4 $300 Question</a:t>
            </a:r>
          </a:p>
        </p:txBody>
      </p:sp>
      <p:sp>
        <p:nvSpPr>
          <p:cNvPr id="241671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430070" y="1219200"/>
            <a:ext cx="8097088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Ashes marked on the forehead</a:t>
            </a:r>
            <a:b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to remind them that they are </a:t>
            </a:r>
            <a:b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mortals and will return to dust after</a:t>
            </a:r>
            <a:b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their death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What are the two origins of gift giving at Christmas?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#4 $400 Question</a:t>
            </a:r>
          </a:p>
        </p:txBody>
      </p:sp>
      <p:sp>
        <p:nvSpPr>
          <p:cNvPr id="242695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71628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457200" y="685800"/>
            <a:ext cx="8535560" cy="563231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Three Wise men giving the baby Jesus</a:t>
            </a:r>
            <a:b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gifts of frankincense, myrrh and </a:t>
            </a:r>
            <a:b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perfumes</a:t>
            </a:r>
          </a:p>
          <a:p>
            <a:pPr algn="ctr"/>
            <a:endParaRPr lang="en-US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Romans for year end to honor Saturn</a:t>
            </a:r>
            <a:b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 God of harvest.  Also honored</a:t>
            </a:r>
            <a:b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Mithras, God of light</a:t>
            </a:r>
          </a:p>
          <a:p>
            <a:pPr algn="ctr"/>
            <a:endParaRPr lang="en-US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endParaRPr lang="en-US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800" dirty="0" smtClean="0"/>
              <a:t>Why is Holy Week the most </a:t>
            </a:r>
            <a:r>
              <a:rPr lang="en-US" sz="8800" dirty="0" smtClean="0"/>
              <a:t>holy period of the Christian calendar?</a:t>
            </a:r>
            <a:endParaRPr lang="en-US" sz="8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#4 $500 Question</a:t>
            </a:r>
          </a:p>
        </p:txBody>
      </p:sp>
      <p:sp>
        <p:nvSpPr>
          <p:cNvPr id="243719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685800" y="838200"/>
            <a:ext cx="7924800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CA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Palm Sunday- celebrate the day Jesus entered Jerusalem and was welcomed by crowds</a:t>
            </a:r>
          </a:p>
          <a:p>
            <a:pPr algn="ctr"/>
            <a:r>
              <a:rPr lang="en-CA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Holy Thursday- Last Supper</a:t>
            </a:r>
          </a:p>
          <a:p>
            <a:pPr algn="ctr"/>
            <a:r>
              <a:rPr lang="en-CA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Good Friday- Death of Jesus</a:t>
            </a:r>
          </a:p>
          <a:p>
            <a:pPr algn="ctr"/>
            <a:r>
              <a:rPr lang="en-CA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Easter Sunday- Resurrection of Jesus (most holy of Christian celebrations)</a:t>
            </a:r>
            <a:endParaRPr lang="en-CA" sz="4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What is the purpose of Christian baptism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Festivals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3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4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#5 $100 Question</a:t>
            </a:r>
          </a:p>
        </p:txBody>
      </p:sp>
      <p:sp>
        <p:nvSpPr>
          <p:cNvPr id="244743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552454" y="70104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1219200" y="1066800"/>
            <a:ext cx="6715901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Cleanses the </a:t>
            </a:r>
            <a:b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soul of </a:t>
            </a:r>
            <a:b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original sin</a:t>
            </a:r>
            <a:endParaRPr lang="en-US" sz="9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What is transubstantiation? (communion)</a:t>
            </a:r>
            <a:endParaRPr lang="en-US" sz="60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#5 $200 Question</a:t>
            </a:r>
          </a:p>
        </p:txBody>
      </p:sp>
      <p:sp>
        <p:nvSpPr>
          <p:cNvPr id="245767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884093" y="1859339"/>
            <a:ext cx="7452030" cy="261610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Belief that the bread and</a:t>
            </a:r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wine</a:t>
            </a:r>
            <a:b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undergoes a change symbolically, </a:t>
            </a:r>
            <a:r>
              <a:rPr lang="en-US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br>
              <a:rPr lang="en-US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into the body and blood of Jesus</a:t>
            </a:r>
            <a:b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(no physical or chemical change)</a:t>
            </a:r>
            <a:endParaRPr lang="en-US" sz="13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Why do Christians have the sacrament of Reconciliation? How is this sacrament performed?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#5 $300 Question</a:t>
            </a:r>
          </a:p>
        </p:txBody>
      </p:sp>
      <p:sp>
        <p:nvSpPr>
          <p:cNvPr id="246791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4572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342347" y="685800"/>
            <a:ext cx="8558753" cy="55092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To have their sins forgiven </a:t>
            </a:r>
            <a:br>
              <a:rPr lang="en-US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en-US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by God</a:t>
            </a:r>
          </a:p>
          <a:p>
            <a:pPr algn="ctr"/>
            <a:endParaRPr lang="en-US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Either one on one with God</a:t>
            </a:r>
          </a:p>
          <a:p>
            <a:pPr algn="ctr"/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Or done by a Catholic priest in a </a:t>
            </a:r>
            <a:b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confessional at a church.  Tell </a:t>
            </a:r>
            <a:b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priest your sins….”Bless me father</a:t>
            </a:r>
            <a:b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for I have sinned”</a:t>
            </a:r>
            <a:endParaRPr lang="en-US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057400" y="1905000"/>
            <a:ext cx="5257800" cy="297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CA" sz="3600" b="1" kern="10">
                <a:solidFill>
                  <a:srgbClr val="CC0000"/>
                </a:solidFill>
                <a:latin typeface="Times New Roman"/>
                <a:cs typeface="Times New Roman"/>
              </a:rPr>
              <a:t>Daily</a:t>
            </a:r>
          </a:p>
          <a:p>
            <a:pPr algn="ctr"/>
            <a:r>
              <a:rPr lang="en-CA" sz="3600" b="1" kern="10">
                <a:solidFill>
                  <a:srgbClr val="CC0000"/>
                </a:solidFill>
                <a:latin typeface="Times New Roman"/>
                <a:cs typeface="Times New Roman"/>
              </a:rPr>
              <a:t>Double!!</a:t>
            </a:r>
          </a:p>
        </p:txBody>
      </p:sp>
      <p:pic>
        <p:nvPicPr>
          <p:cNvPr id="119811" name="CHIM23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9" fill="hold"/>
                                        <p:tgtEl>
                                          <p:spTgt spid="1198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9811"/>
                </p:tgtEl>
              </p:cMediaNode>
            </p:audio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3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Describe the sacrament of Matrimony (people, priest)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#5 $400 Question</a:t>
            </a:r>
          </a:p>
        </p:txBody>
      </p:sp>
      <p:sp>
        <p:nvSpPr>
          <p:cNvPr id="247815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4572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762000" y="685800"/>
            <a:ext cx="7696200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People- sacred vows made in front of witnesses and God to be faithful to one another</a:t>
            </a:r>
          </a:p>
          <a:p>
            <a:pPr algn="ctr"/>
            <a:endParaRPr lang="en-US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Priest- two levels</a:t>
            </a:r>
          </a:p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Civil (laws) Religious combining Christ and the law</a:t>
            </a:r>
            <a:endParaRPr lang="en-US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9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Describe the sacrament of Ordination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#5 $500 Question</a:t>
            </a:r>
          </a:p>
        </p:txBody>
      </p:sp>
      <p:sp>
        <p:nvSpPr>
          <p:cNvPr id="248839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533400" y="6096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685800" y="1828800"/>
            <a:ext cx="77724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Education at religious colleges</a:t>
            </a:r>
          </a:p>
          <a:p>
            <a:pPr algn="ctr"/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Life as a cleric in a church</a:t>
            </a:r>
          </a:p>
          <a:p>
            <a:pPr algn="ctr"/>
            <a: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4 </a:t>
            </a:r>
            <a:r>
              <a:rPr lang="en-US" sz="40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yr</a:t>
            </a:r>
            <a: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undergrad + 4 </a:t>
            </a:r>
            <a:r>
              <a:rPr lang="en-US" sz="40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yr</a:t>
            </a:r>
            <a: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seminary</a:t>
            </a:r>
          </a:p>
          <a:p>
            <a:pPr algn="ctr"/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Those called to do God’s work are filled with the Holy Spirit</a:t>
            </a:r>
            <a:endParaRPr lang="en-US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Milestones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3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What is the Christian sacred text?  How is </a:t>
            </a:r>
            <a:r>
              <a:rPr lang="en-US" sz="6000" dirty="0" smtClean="0"/>
              <a:t>this text broken up?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#6 $100 Question</a:t>
            </a:r>
          </a:p>
        </p:txBody>
      </p:sp>
      <p:sp>
        <p:nvSpPr>
          <p:cNvPr id="250887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461754" y="914400"/>
            <a:ext cx="8220520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Bible: Old and</a:t>
            </a:r>
            <a:b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New Testament</a:t>
            </a:r>
            <a:endParaRPr lang="en-US" sz="9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What is the difference between the old and new testaments of the bible?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1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#6 $200 Question</a:t>
            </a:r>
          </a:p>
        </p:txBody>
      </p:sp>
      <p:sp>
        <p:nvSpPr>
          <p:cNvPr id="251911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762000" y="1330910"/>
            <a:ext cx="777240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Old Testament- Judaic tradition of the law and prophets</a:t>
            </a:r>
          </a:p>
          <a:p>
            <a:pPr algn="ctr"/>
            <a:endParaRPr lang="en-US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New Testament- Christian tradition of apostles…..stories/teachings  about the life of Jesus</a:t>
            </a:r>
            <a:endParaRPr lang="en-US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600" dirty="0" smtClean="0"/>
              <a:t>Name the 4 main components of the New Testament of the Bible?</a:t>
            </a:r>
            <a:endParaRPr lang="en-US" sz="6600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#6 $300 Question</a:t>
            </a:r>
          </a:p>
        </p:txBody>
      </p:sp>
      <p:sp>
        <p:nvSpPr>
          <p:cNvPr id="252935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 dirty="0"/>
          </a:p>
        </p:txBody>
      </p:sp>
      <p:sp>
        <p:nvSpPr>
          <p:cNvPr id="2" name="Rectangle 1"/>
          <p:cNvSpPr/>
          <p:nvPr/>
        </p:nvSpPr>
        <p:spPr>
          <a:xfrm>
            <a:off x="3429000" y="1600200"/>
            <a:ext cx="283833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Matthew</a:t>
            </a:r>
            <a:b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Mark</a:t>
            </a:r>
            <a:b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Luke</a:t>
            </a:r>
            <a:b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John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600" dirty="0" smtClean="0"/>
              <a:t>What is the parable of the Good Samaritan found in the Gospel of Luke?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#6 $400 Question</a:t>
            </a:r>
          </a:p>
        </p:txBody>
      </p:sp>
      <p:sp>
        <p:nvSpPr>
          <p:cNvPr id="253959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4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2819400"/>
            <a:ext cx="7772400" cy="1143000"/>
          </a:xfrm>
        </p:spPr>
        <p:txBody>
          <a:bodyPr/>
          <a:lstStyle/>
          <a:p>
            <a:r>
              <a:rPr lang="en-US" sz="5400" dirty="0" smtClean="0"/>
              <a:t>Explain each of the following Gospels:</a:t>
            </a:r>
            <a:br>
              <a:rPr lang="en-US" sz="5400" dirty="0" smtClean="0"/>
            </a:br>
            <a:r>
              <a:rPr lang="en-US" sz="5400" dirty="0" smtClean="0"/>
              <a:t>Matthew</a:t>
            </a:r>
            <a:br>
              <a:rPr lang="en-US" sz="5400" dirty="0" smtClean="0"/>
            </a:br>
            <a:r>
              <a:rPr lang="en-US" sz="5400" dirty="0" smtClean="0"/>
              <a:t>Mark </a:t>
            </a:r>
            <a:br>
              <a:rPr lang="en-US" sz="5400" dirty="0" smtClean="0"/>
            </a:br>
            <a:r>
              <a:rPr lang="en-US" sz="5400" dirty="0" smtClean="0"/>
              <a:t>Luke</a:t>
            </a:r>
            <a:br>
              <a:rPr lang="en-US" sz="5400" dirty="0" smtClean="0"/>
            </a:br>
            <a:r>
              <a:rPr lang="en-US" sz="5400" dirty="0" smtClean="0"/>
              <a:t>John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8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#6 $500 Question</a:t>
            </a:r>
          </a:p>
        </p:txBody>
      </p:sp>
      <p:sp>
        <p:nvSpPr>
          <p:cNvPr id="254983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762000" y="610136"/>
            <a:ext cx="792480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CA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Matthew- Traces Jesus’ family line</a:t>
            </a:r>
          </a:p>
          <a:p>
            <a:r>
              <a:rPr lang="en-CA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Mark- synoptic gospels along with Matthew and Luke…thought to have been with Peter in Rome</a:t>
            </a:r>
          </a:p>
          <a:p>
            <a:r>
              <a:rPr lang="en-CA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Luke- Similar verses linked to Matthew…Good Samaritan and Christmas story</a:t>
            </a:r>
          </a:p>
          <a:p>
            <a:r>
              <a:rPr lang="en-CA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John- probably written by followers of John…credited with 11</a:t>
            </a:r>
            <a:r>
              <a:rPr lang="en-CA" sz="4000" baseline="30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th</a:t>
            </a:r>
            <a:r>
              <a:rPr lang="en-CA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commandment</a:t>
            </a:r>
            <a:endParaRPr lang="en-CA" sz="4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Texts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3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018" name="FADE39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81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2019" name="Comment 3"/>
          <p:cNvSpPr>
            <a:spLocks noChangeArrowheads="1"/>
          </p:cNvSpPr>
          <p:nvPr/>
        </p:nvSpPr>
        <p:spPr bwMode="auto">
          <a:xfrm>
            <a:off x="1219200" y="6019800"/>
            <a:ext cx="1828800" cy="406400"/>
          </a:xfrm>
          <a:prstGeom prst="rect">
            <a:avLst/>
          </a:prstGeom>
          <a:solidFill>
            <a:srgbClr val="FCFF9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Mr. Brazeau</a:t>
            </a:r>
            <a:endParaRPr lang="en-US" sz="20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964" y="457200"/>
            <a:ext cx="1550072" cy="514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advTm="6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71" fill="hold"/>
                                        <p:tgtEl>
                                          <p:spTgt spid="3420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2018"/>
                </p:tgtEl>
              </p:cMediaNode>
            </p:audio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057400" y="1905000"/>
            <a:ext cx="5257800" cy="297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CA" sz="3600" b="1" kern="10">
                <a:solidFill>
                  <a:srgbClr val="CC0000"/>
                </a:solidFill>
                <a:latin typeface="Times New Roman"/>
                <a:cs typeface="Times New Roman"/>
              </a:rPr>
              <a:t>Final</a:t>
            </a:r>
          </a:p>
          <a:p>
            <a:pPr algn="ctr"/>
            <a:r>
              <a:rPr lang="en-CA" sz="3600" b="1" kern="10">
                <a:solidFill>
                  <a:srgbClr val="CC0000"/>
                </a:solidFill>
                <a:latin typeface="Times New Roman"/>
                <a:cs typeface="Times New Roman"/>
              </a:rPr>
              <a:t>Jeopardy!!</a:t>
            </a:r>
          </a:p>
        </p:txBody>
      </p:sp>
      <p:pic>
        <p:nvPicPr>
          <p:cNvPr id="339971" name="CHIM132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9" fill="hold"/>
                                        <p:tgtEl>
                                          <p:spTgt spid="3399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9971"/>
                </p:tgtEl>
              </p:cMediaNode>
            </p:audio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9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MAKE YOUR WAGER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Name and explain all Seven Sacraments of the Christian faith</a:t>
            </a:r>
            <a:endParaRPr lang="en-US" sz="6600" dirty="0"/>
          </a:p>
        </p:txBody>
      </p:sp>
      <p:pic>
        <p:nvPicPr>
          <p:cNvPr id="2" name="Jeopardy Music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772400" y="5638800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27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4" name="jeop148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860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838200"/>
            <a:ext cx="7772400" cy="3657600"/>
          </a:xfrm>
        </p:spPr>
        <p:txBody>
          <a:bodyPr/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2" name="Rectangle 1"/>
          <p:cNvSpPr/>
          <p:nvPr/>
        </p:nvSpPr>
        <p:spPr>
          <a:xfrm>
            <a:off x="1248779" y="838200"/>
            <a:ext cx="6512833" cy="590930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Baptism</a:t>
            </a:r>
          </a:p>
          <a:p>
            <a:pPr algn="ctr"/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Communion</a:t>
            </a:r>
          </a:p>
          <a:p>
            <a:pPr algn="ctr"/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Reconciliation</a:t>
            </a:r>
          </a:p>
          <a:p>
            <a:pPr algn="ctr"/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Confirmation</a:t>
            </a:r>
          </a:p>
          <a:p>
            <a:pPr algn="ctr"/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Ordination</a:t>
            </a:r>
          </a:p>
          <a:p>
            <a:pPr algn="ctr"/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Matrimony</a:t>
            </a:r>
          </a:p>
          <a:p>
            <a:pPr algn="ctr"/>
            <a:r>
              <a:rPr lang="en-CA" sz="54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Annointing</a:t>
            </a:r>
            <a:r>
              <a:rPr lang="en-CA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CA" sz="540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of the Sick</a:t>
            </a:r>
            <a:endParaRPr lang="en-CA" sz="5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788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885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228600" y="342900"/>
            <a:ext cx="11430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CA" sz="3600" b="1" kern="10" dirty="0" smtClean="0">
                <a:solidFill>
                  <a:schemeClr val="bg1"/>
                </a:solidFill>
                <a:latin typeface="Times New Roman"/>
                <a:cs typeface="Times New Roman"/>
              </a:rPr>
              <a:t>Origins</a:t>
            </a:r>
            <a:endParaRPr lang="en-CA" sz="3600" b="1" kern="1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9258" name="Text Box 42"/>
          <p:cNvSpPr txBox="1">
            <a:spLocks noChangeArrowheads="1"/>
          </p:cNvSpPr>
          <p:nvPr/>
        </p:nvSpPr>
        <p:spPr bwMode="auto">
          <a:xfrm>
            <a:off x="161925" y="1295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4" action="ppaction://hlinksldjump"/>
              </a:rPr>
              <a:t>$100</a:t>
            </a:r>
            <a:endParaRPr lang="en-US" sz="4000" b="1"/>
          </a:p>
        </p:txBody>
      </p:sp>
      <p:sp>
        <p:nvSpPr>
          <p:cNvPr id="9259" name="Text Box 43"/>
          <p:cNvSpPr txBox="1">
            <a:spLocks noChangeArrowheads="1"/>
          </p:cNvSpPr>
          <p:nvPr/>
        </p:nvSpPr>
        <p:spPr bwMode="auto">
          <a:xfrm>
            <a:off x="161925" y="2438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5" action="ppaction://hlinksldjump"/>
              </a:rPr>
              <a:t>$200</a:t>
            </a:r>
            <a:endParaRPr lang="en-US" sz="4000" b="1"/>
          </a:p>
        </p:txBody>
      </p:sp>
      <p:sp>
        <p:nvSpPr>
          <p:cNvPr id="9260" name="Text Box 44"/>
          <p:cNvSpPr txBox="1">
            <a:spLocks noChangeArrowheads="1"/>
          </p:cNvSpPr>
          <p:nvPr/>
        </p:nvSpPr>
        <p:spPr bwMode="auto">
          <a:xfrm>
            <a:off x="161925" y="3581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6" action="ppaction://hlinksldjump"/>
              </a:rPr>
              <a:t>$300</a:t>
            </a:r>
            <a:endParaRPr lang="en-US" sz="4000" b="1"/>
          </a:p>
        </p:txBody>
      </p:sp>
      <p:sp>
        <p:nvSpPr>
          <p:cNvPr id="9261" name="Text Box 45"/>
          <p:cNvSpPr txBox="1">
            <a:spLocks noChangeArrowheads="1"/>
          </p:cNvSpPr>
          <p:nvPr/>
        </p:nvSpPr>
        <p:spPr bwMode="auto">
          <a:xfrm>
            <a:off x="161925" y="4724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7" action="ppaction://hlinksldjump"/>
              </a:rPr>
              <a:t>$400</a:t>
            </a:r>
            <a:endParaRPr lang="en-US" sz="4000" b="1"/>
          </a:p>
        </p:txBody>
      </p:sp>
      <p:sp>
        <p:nvSpPr>
          <p:cNvPr id="9262" name="Text Box 46"/>
          <p:cNvSpPr txBox="1">
            <a:spLocks noChangeArrowheads="1"/>
          </p:cNvSpPr>
          <p:nvPr/>
        </p:nvSpPr>
        <p:spPr bwMode="auto">
          <a:xfrm>
            <a:off x="161925" y="5867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hlinkClick r:id="rId8" action="ppaction://hlinksldjump"/>
              </a:rPr>
              <a:t>$500</a:t>
            </a:r>
            <a:endParaRPr lang="en-US" sz="4000" b="1" dirty="0"/>
          </a:p>
        </p:txBody>
      </p:sp>
      <p:sp>
        <p:nvSpPr>
          <p:cNvPr id="9265" name="Text Box 49"/>
          <p:cNvSpPr txBox="1">
            <a:spLocks noChangeArrowheads="1"/>
          </p:cNvSpPr>
          <p:nvPr/>
        </p:nvSpPr>
        <p:spPr bwMode="auto">
          <a:xfrm>
            <a:off x="169545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9" action="ppaction://hlinksldjump"/>
              </a:rPr>
              <a:t>$200</a:t>
            </a:r>
            <a:endParaRPr lang="en-US" sz="4000" b="1"/>
          </a:p>
        </p:txBody>
      </p:sp>
      <p:sp>
        <p:nvSpPr>
          <p:cNvPr id="9263" name="Text Box 47"/>
          <p:cNvSpPr txBox="1">
            <a:spLocks noChangeArrowheads="1"/>
          </p:cNvSpPr>
          <p:nvPr/>
        </p:nvSpPr>
        <p:spPr bwMode="auto">
          <a:xfrm>
            <a:off x="1685925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0" action="ppaction://hlinksldjump"/>
              </a:rPr>
              <a:t>$100</a:t>
            </a:r>
            <a:endParaRPr lang="en-US" sz="4000" b="1"/>
          </a:p>
        </p:txBody>
      </p:sp>
      <p:sp>
        <p:nvSpPr>
          <p:cNvPr id="9266" name="Text Box 50"/>
          <p:cNvSpPr txBox="1">
            <a:spLocks noChangeArrowheads="1"/>
          </p:cNvSpPr>
          <p:nvPr/>
        </p:nvSpPr>
        <p:spPr bwMode="auto">
          <a:xfrm>
            <a:off x="1685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1" action="ppaction://hlinksldjump"/>
              </a:rPr>
              <a:t>$300</a:t>
            </a:r>
            <a:endParaRPr lang="en-US" sz="4000" b="1"/>
          </a:p>
        </p:txBody>
      </p:sp>
      <p:sp>
        <p:nvSpPr>
          <p:cNvPr id="9267" name="Text Box 51"/>
          <p:cNvSpPr txBox="1">
            <a:spLocks noChangeArrowheads="1"/>
          </p:cNvSpPr>
          <p:nvPr/>
        </p:nvSpPr>
        <p:spPr bwMode="auto">
          <a:xfrm>
            <a:off x="1685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2" action="ppaction://hlinksldjump"/>
              </a:rPr>
              <a:t>$400</a:t>
            </a:r>
            <a:endParaRPr lang="en-US" sz="4000" b="1"/>
          </a:p>
        </p:txBody>
      </p:sp>
      <p:sp>
        <p:nvSpPr>
          <p:cNvPr id="9268" name="Text Box 52"/>
          <p:cNvSpPr txBox="1">
            <a:spLocks noChangeArrowheads="1"/>
          </p:cNvSpPr>
          <p:nvPr/>
        </p:nvSpPr>
        <p:spPr bwMode="auto">
          <a:xfrm>
            <a:off x="1685925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3" action="ppaction://hlinksldjump"/>
              </a:rPr>
              <a:t>$500</a:t>
            </a:r>
            <a:endParaRPr lang="en-US" sz="4000" b="1"/>
          </a:p>
        </p:txBody>
      </p:sp>
      <p:sp>
        <p:nvSpPr>
          <p:cNvPr id="9269" name="Text Box 53"/>
          <p:cNvSpPr txBox="1">
            <a:spLocks noChangeArrowheads="1"/>
          </p:cNvSpPr>
          <p:nvPr/>
        </p:nvSpPr>
        <p:spPr bwMode="auto">
          <a:xfrm>
            <a:off x="3209925" y="12795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4" action="ppaction://hlinksldjump"/>
              </a:rPr>
              <a:t>$100</a:t>
            </a:r>
            <a:endParaRPr lang="en-US" sz="4000" b="1"/>
          </a:p>
        </p:txBody>
      </p:sp>
      <p:sp>
        <p:nvSpPr>
          <p:cNvPr id="9270" name="Text Box 54"/>
          <p:cNvSpPr txBox="1">
            <a:spLocks noChangeArrowheads="1"/>
          </p:cNvSpPr>
          <p:nvPr/>
        </p:nvSpPr>
        <p:spPr bwMode="auto">
          <a:xfrm>
            <a:off x="3209925" y="2438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5" action="ppaction://hlinksldjump"/>
              </a:rPr>
              <a:t>$200</a:t>
            </a:r>
            <a:endParaRPr lang="en-US" sz="4000" b="1"/>
          </a:p>
        </p:txBody>
      </p:sp>
      <p:sp>
        <p:nvSpPr>
          <p:cNvPr id="9271" name="Text Box 55"/>
          <p:cNvSpPr txBox="1">
            <a:spLocks noChangeArrowheads="1"/>
          </p:cNvSpPr>
          <p:nvPr/>
        </p:nvSpPr>
        <p:spPr bwMode="auto">
          <a:xfrm>
            <a:off x="3200400" y="35655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6" action="ppaction://hlinksldjump"/>
              </a:rPr>
              <a:t>$300</a:t>
            </a:r>
            <a:endParaRPr lang="en-US" sz="4000" b="1"/>
          </a:p>
        </p:txBody>
      </p:sp>
      <p:sp>
        <p:nvSpPr>
          <p:cNvPr id="9272" name="Text Box 56"/>
          <p:cNvSpPr txBox="1">
            <a:spLocks noChangeArrowheads="1"/>
          </p:cNvSpPr>
          <p:nvPr/>
        </p:nvSpPr>
        <p:spPr bwMode="auto">
          <a:xfrm>
            <a:off x="3209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7" action="ppaction://hlinksldjump"/>
              </a:rPr>
              <a:t>$400</a:t>
            </a:r>
            <a:endParaRPr lang="en-US" sz="4000" b="1"/>
          </a:p>
        </p:txBody>
      </p:sp>
      <p:sp>
        <p:nvSpPr>
          <p:cNvPr id="9273" name="Text Box 57"/>
          <p:cNvSpPr txBox="1">
            <a:spLocks noChangeArrowheads="1"/>
          </p:cNvSpPr>
          <p:nvPr/>
        </p:nvSpPr>
        <p:spPr bwMode="auto">
          <a:xfrm>
            <a:off x="3209925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8" action="ppaction://hlinksldjump"/>
              </a:rPr>
              <a:t>$500</a:t>
            </a:r>
            <a:endParaRPr lang="en-US" sz="4000" b="1"/>
          </a:p>
        </p:txBody>
      </p:sp>
      <p:sp>
        <p:nvSpPr>
          <p:cNvPr id="9274" name="Text Box 58"/>
          <p:cNvSpPr txBox="1">
            <a:spLocks noChangeArrowheads="1"/>
          </p:cNvSpPr>
          <p:nvPr/>
        </p:nvSpPr>
        <p:spPr bwMode="auto">
          <a:xfrm>
            <a:off x="472440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9" action="ppaction://hlinksldjump"/>
              </a:rPr>
              <a:t>$100</a:t>
            </a:r>
            <a:endParaRPr lang="en-US" sz="4000" b="1"/>
          </a:p>
        </p:txBody>
      </p:sp>
      <p:sp>
        <p:nvSpPr>
          <p:cNvPr id="9275" name="Text Box 59"/>
          <p:cNvSpPr txBox="1">
            <a:spLocks noChangeArrowheads="1"/>
          </p:cNvSpPr>
          <p:nvPr/>
        </p:nvSpPr>
        <p:spPr bwMode="auto">
          <a:xfrm>
            <a:off x="472440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0" action="ppaction://hlinksldjump"/>
              </a:rPr>
              <a:t>$200</a:t>
            </a:r>
            <a:endParaRPr lang="en-US" sz="4000" b="1"/>
          </a:p>
        </p:txBody>
      </p:sp>
      <p:sp>
        <p:nvSpPr>
          <p:cNvPr id="9276" name="Text Box 60"/>
          <p:cNvSpPr txBox="1">
            <a:spLocks noChangeArrowheads="1"/>
          </p:cNvSpPr>
          <p:nvPr/>
        </p:nvSpPr>
        <p:spPr bwMode="auto">
          <a:xfrm>
            <a:off x="4733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1" action="ppaction://hlinksldjump"/>
              </a:rPr>
              <a:t>$300</a:t>
            </a:r>
            <a:endParaRPr lang="en-US" sz="4000" b="1"/>
          </a:p>
        </p:txBody>
      </p:sp>
      <p:sp>
        <p:nvSpPr>
          <p:cNvPr id="9277" name="Text Box 61"/>
          <p:cNvSpPr txBox="1">
            <a:spLocks noChangeArrowheads="1"/>
          </p:cNvSpPr>
          <p:nvPr/>
        </p:nvSpPr>
        <p:spPr bwMode="auto">
          <a:xfrm>
            <a:off x="4733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2" action="ppaction://hlinksldjump"/>
              </a:rPr>
              <a:t>$400</a:t>
            </a:r>
            <a:endParaRPr lang="en-US" sz="4000" b="1"/>
          </a:p>
        </p:txBody>
      </p:sp>
      <p:sp>
        <p:nvSpPr>
          <p:cNvPr id="9278" name="Text Box 62"/>
          <p:cNvSpPr txBox="1">
            <a:spLocks noChangeArrowheads="1"/>
          </p:cNvSpPr>
          <p:nvPr/>
        </p:nvSpPr>
        <p:spPr bwMode="auto">
          <a:xfrm>
            <a:off x="4733925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3" action="ppaction://hlinksldjump"/>
              </a:rPr>
              <a:t>$500</a:t>
            </a:r>
            <a:endParaRPr lang="en-US" sz="4000" b="1"/>
          </a:p>
        </p:txBody>
      </p:sp>
      <p:sp>
        <p:nvSpPr>
          <p:cNvPr id="9279" name="Text Box 63"/>
          <p:cNvSpPr txBox="1">
            <a:spLocks noChangeArrowheads="1"/>
          </p:cNvSpPr>
          <p:nvPr/>
        </p:nvSpPr>
        <p:spPr bwMode="auto">
          <a:xfrm>
            <a:off x="626745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4" action="ppaction://hlinksldjump"/>
              </a:rPr>
              <a:t>$100</a:t>
            </a:r>
            <a:endParaRPr lang="en-US" sz="4000" b="1"/>
          </a:p>
        </p:txBody>
      </p:sp>
      <p:sp>
        <p:nvSpPr>
          <p:cNvPr id="9280" name="Text Box 64"/>
          <p:cNvSpPr txBox="1">
            <a:spLocks noChangeArrowheads="1"/>
          </p:cNvSpPr>
          <p:nvPr/>
        </p:nvSpPr>
        <p:spPr bwMode="auto">
          <a:xfrm>
            <a:off x="6257925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5" action="ppaction://hlinksldjump"/>
              </a:rPr>
              <a:t>$200</a:t>
            </a:r>
            <a:endParaRPr lang="en-US" sz="4000" b="1"/>
          </a:p>
        </p:txBody>
      </p:sp>
      <p:sp>
        <p:nvSpPr>
          <p:cNvPr id="9281" name="Text Box 65"/>
          <p:cNvSpPr txBox="1">
            <a:spLocks noChangeArrowheads="1"/>
          </p:cNvSpPr>
          <p:nvPr/>
        </p:nvSpPr>
        <p:spPr bwMode="auto">
          <a:xfrm>
            <a:off x="6267450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6" action="ppaction://hlinksldjump"/>
              </a:rPr>
              <a:t>$300</a:t>
            </a:r>
            <a:endParaRPr lang="en-US" sz="4000" b="1"/>
          </a:p>
        </p:txBody>
      </p:sp>
      <p:sp>
        <p:nvSpPr>
          <p:cNvPr id="9282" name="Text Box 66"/>
          <p:cNvSpPr txBox="1">
            <a:spLocks noChangeArrowheads="1"/>
          </p:cNvSpPr>
          <p:nvPr/>
        </p:nvSpPr>
        <p:spPr bwMode="auto">
          <a:xfrm>
            <a:off x="6267450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7" action="ppaction://hlinksldjump"/>
              </a:rPr>
              <a:t>$400</a:t>
            </a:r>
            <a:endParaRPr lang="en-US" sz="4000" b="1"/>
          </a:p>
        </p:txBody>
      </p:sp>
      <p:sp>
        <p:nvSpPr>
          <p:cNvPr id="9283" name="Text Box 67"/>
          <p:cNvSpPr txBox="1">
            <a:spLocks noChangeArrowheads="1"/>
          </p:cNvSpPr>
          <p:nvPr/>
        </p:nvSpPr>
        <p:spPr bwMode="auto">
          <a:xfrm>
            <a:off x="6267450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8" action="ppaction://hlinksldjump"/>
              </a:rPr>
              <a:t>$500</a:t>
            </a:r>
            <a:endParaRPr lang="en-US" sz="4000" b="1"/>
          </a:p>
        </p:txBody>
      </p:sp>
      <p:sp>
        <p:nvSpPr>
          <p:cNvPr id="9285" name="Text Box 69"/>
          <p:cNvSpPr txBox="1">
            <a:spLocks noChangeArrowheads="1"/>
          </p:cNvSpPr>
          <p:nvPr/>
        </p:nvSpPr>
        <p:spPr bwMode="auto">
          <a:xfrm>
            <a:off x="779145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9" action="ppaction://hlinksldjump"/>
              </a:rPr>
              <a:t>$100</a:t>
            </a:r>
            <a:endParaRPr lang="en-US" sz="4000" b="1"/>
          </a:p>
        </p:txBody>
      </p:sp>
      <p:sp>
        <p:nvSpPr>
          <p:cNvPr id="9286" name="Text Box 70"/>
          <p:cNvSpPr txBox="1">
            <a:spLocks noChangeArrowheads="1"/>
          </p:cNvSpPr>
          <p:nvPr/>
        </p:nvSpPr>
        <p:spPr bwMode="auto">
          <a:xfrm>
            <a:off x="779145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0" action="ppaction://hlinksldjump"/>
              </a:rPr>
              <a:t>$200</a:t>
            </a:r>
            <a:endParaRPr lang="en-US" sz="4000" b="1"/>
          </a:p>
        </p:txBody>
      </p:sp>
      <p:sp>
        <p:nvSpPr>
          <p:cNvPr id="9287" name="Text Box 71"/>
          <p:cNvSpPr txBox="1">
            <a:spLocks noChangeArrowheads="1"/>
          </p:cNvSpPr>
          <p:nvPr/>
        </p:nvSpPr>
        <p:spPr bwMode="auto">
          <a:xfrm>
            <a:off x="7781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1" action="ppaction://hlinksldjump"/>
              </a:rPr>
              <a:t>$300</a:t>
            </a:r>
            <a:endParaRPr lang="en-US" sz="4000" b="1"/>
          </a:p>
        </p:txBody>
      </p:sp>
      <p:sp>
        <p:nvSpPr>
          <p:cNvPr id="9288" name="Text Box 72"/>
          <p:cNvSpPr txBox="1">
            <a:spLocks noChangeArrowheads="1"/>
          </p:cNvSpPr>
          <p:nvPr/>
        </p:nvSpPr>
        <p:spPr bwMode="auto">
          <a:xfrm>
            <a:off x="7791450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2" action="ppaction://hlinksldjump"/>
              </a:rPr>
              <a:t>$400</a:t>
            </a:r>
            <a:endParaRPr lang="en-US" sz="4000" b="1"/>
          </a:p>
        </p:txBody>
      </p:sp>
      <p:sp>
        <p:nvSpPr>
          <p:cNvPr id="9289" name="Text Box 73"/>
          <p:cNvSpPr txBox="1">
            <a:spLocks noChangeArrowheads="1"/>
          </p:cNvSpPr>
          <p:nvPr/>
        </p:nvSpPr>
        <p:spPr bwMode="auto">
          <a:xfrm>
            <a:off x="7791450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3" action="ppaction://hlinksldjump"/>
              </a:rPr>
              <a:t>$500</a:t>
            </a:r>
            <a:endParaRPr lang="en-US" sz="4000" b="1"/>
          </a:p>
        </p:txBody>
      </p:sp>
      <p:sp>
        <p:nvSpPr>
          <p:cNvPr id="9290" name="AutoShape 74">
            <a:hlinkClick r:id="rId34" action="ppaction://hlinksldjump"/>
          </p:cNvPr>
          <p:cNvSpPr>
            <a:spLocks noChangeArrowheads="1"/>
          </p:cNvSpPr>
          <p:nvPr/>
        </p:nvSpPr>
        <p:spPr bwMode="auto">
          <a:xfrm>
            <a:off x="8839200" y="6553200"/>
            <a:ext cx="228600" cy="152400"/>
          </a:xfrm>
          <a:prstGeom prst="star5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9291" name="WordArt 75"/>
          <p:cNvSpPr>
            <a:spLocks noChangeArrowheads="1" noChangeShapeType="1" noTextEdit="1"/>
          </p:cNvSpPr>
          <p:nvPr/>
        </p:nvSpPr>
        <p:spPr bwMode="auto">
          <a:xfrm>
            <a:off x="1676400" y="457200"/>
            <a:ext cx="1143000" cy="228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CA" sz="3600" b="1" kern="10" dirty="0" smtClean="0">
                <a:solidFill>
                  <a:schemeClr val="bg1"/>
                </a:solidFill>
                <a:latin typeface="Times New Roman"/>
                <a:cs typeface="Times New Roman"/>
              </a:rPr>
              <a:t>Beliefs</a:t>
            </a:r>
            <a:endParaRPr lang="en-CA" sz="3600" b="1" kern="1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00400" y="3048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Symbols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17778" y="228600"/>
            <a:ext cx="152101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Festivals</a:t>
            </a:r>
            <a:endParaRPr lang="en-CA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48400" y="228600"/>
            <a:ext cx="99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Milestones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522905" y="228600"/>
            <a:ext cx="156425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Texts</a:t>
            </a:r>
            <a:endParaRPr lang="en-CA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5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5400" dirty="0" smtClean="0"/>
              <a:t>According to the Christian scriptures, Jesus was conceived by: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FFFF00"/>
    </a:hlink>
    <a:folHlink>
      <a:srgbClr val="3366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2756</TotalTime>
  <Words>921</Words>
  <Application>Microsoft Macintosh PowerPoint</Application>
  <PresentationFormat>On-screen Show (4:3)</PresentationFormat>
  <Paragraphs>183</Paragraphs>
  <Slides>74</Slides>
  <Notes>0</Notes>
  <HiddenSlides>0</HiddenSlides>
  <MMClips>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75" baseType="lpstr">
      <vt:lpstr>Default Design</vt:lpstr>
      <vt:lpstr>PowerPoint Presentation</vt:lpstr>
      <vt:lpstr>Origins</vt:lpstr>
      <vt:lpstr>Beliefs </vt:lpstr>
      <vt:lpstr>Symbols/ Icons</vt:lpstr>
      <vt:lpstr>Festivals</vt:lpstr>
      <vt:lpstr>Milestones</vt:lpstr>
      <vt:lpstr>Texts</vt:lpstr>
      <vt:lpstr>PowerPoint Presentation</vt:lpstr>
      <vt:lpstr>According to the Christian scriptures, Jesus was conceived by:</vt:lpstr>
      <vt:lpstr>Category #1 $100 Question</vt:lpstr>
      <vt:lpstr>The source that provides the most detailed information on the life of Jesus is</vt:lpstr>
      <vt:lpstr>Category #1 $200 Question</vt:lpstr>
      <vt:lpstr>What role did Pontious Pilate play in sentencing Jesus to death?</vt:lpstr>
      <vt:lpstr>Category #1 $300 Question</vt:lpstr>
      <vt:lpstr>Explain the events of the death and resurrection of Jesus</vt:lpstr>
      <vt:lpstr>Category #1 $500 Question</vt:lpstr>
      <vt:lpstr>What is the Last Supper?….Explain the events that took place</vt:lpstr>
      <vt:lpstr>Category #1 $400 Question</vt:lpstr>
      <vt:lpstr>Christian beliefs are outlined in a prayer called the:</vt:lpstr>
      <vt:lpstr>Category #2 $100 Question</vt:lpstr>
      <vt:lpstr>What does the Bible say about Creation?</vt:lpstr>
      <vt:lpstr>Category #2 $200 Question</vt:lpstr>
      <vt:lpstr>What is the Last Judgement?</vt:lpstr>
      <vt:lpstr>Category #2 $300 Question</vt:lpstr>
      <vt:lpstr>Why do Christians believe that they will have eternal life?</vt:lpstr>
      <vt:lpstr>Category #2 $400 Question</vt:lpstr>
      <vt:lpstr>Explain the Christian Holy Trinity</vt:lpstr>
      <vt:lpstr>Category #2 $500 Question</vt:lpstr>
      <vt:lpstr>Christian worship usually takes place on:  (what days of the week)?</vt:lpstr>
      <vt:lpstr>Category #3 $100 Question</vt:lpstr>
      <vt:lpstr>What action does a Roman Catholic perform as he/she walks into a church?</vt:lpstr>
      <vt:lpstr>Category #3 $200 Question</vt:lpstr>
      <vt:lpstr>PowerPoint Presentation</vt:lpstr>
      <vt:lpstr>Category #3 $400 Question</vt:lpstr>
      <vt:lpstr>When and why do some Christians fast?</vt:lpstr>
      <vt:lpstr>Category #3 $500 Question</vt:lpstr>
      <vt:lpstr>What is this symbol, and how is it used</vt:lpstr>
      <vt:lpstr>Category #3 $300 Question</vt:lpstr>
      <vt:lpstr> Which Christian festival begins with celebrating Advent?</vt:lpstr>
      <vt:lpstr>Category #4 $100 Question</vt:lpstr>
      <vt:lpstr>Why do Christians pray to Saints?</vt:lpstr>
      <vt:lpstr>Category #4 $200 Question</vt:lpstr>
      <vt:lpstr>What is the significance of Ash Wednesday?</vt:lpstr>
      <vt:lpstr>Category #4 $300 Question</vt:lpstr>
      <vt:lpstr>What are the two origins of gift giving at Christmas?</vt:lpstr>
      <vt:lpstr>Category #4 $400 Question</vt:lpstr>
      <vt:lpstr>Why is Holy Week the most holy period of the Christian calendar?</vt:lpstr>
      <vt:lpstr>Category #4 $500 Question</vt:lpstr>
      <vt:lpstr>What is the purpose of Christian baptism</vt:lpstr>
      <vt:lpstr>Category #5 $100 Question</vt:lpstr>
      <vt:lpstr>What is transubstantiation? (communion)</vt:lpstr>
      <vt:lpstr>Category #5 $200 Question</vt:lpstr>
      <vt:lpstr>Why do Christians have the sacrament of Reconciliation? How is this sacrament performed?</vt:lpstr>
      <vt:lpstr>Category #5 $300 Question</vt:lpstr>
      <vt:lpstr>PowerPoint Presentation</vt:lpstr>
      <vt:lpstr>Describe the sacrament of Matrimony (people, priest)</vt:lpstr>
      <vt:lpstr>Category #5 $400 Question</vt:lpstr>
      <vt:lpstr>Describe the sacrament of Ordination</vt:lpstr>
      <vt:lpstr>Category #5 $500 Question</vt:lpstr>
      <vt:lpstr>What is the Christian sacred text?  How is this text broken up?</vt:lpstr>
      <vt:lpstr>Category #6 $100 Question</vt:lpstr>
      <vt:lpstr>What is the difference between the old and new testaments of the bible?</vt:lpstr>
      <vt:lpstr>Category #6 $200 Question</vt:lpstr>
      <vt:lpstr>Name the 4 main components of the New Testament of the Bible?</vt:lpstr>
      <vt:lpstr>Category #6 $300 Question</vt:lpstr>
      <vt:lpstr>What is the parable of the Good Samaritan found in the Gospel of Luke?</vt:lpstr>
      <vt:lpstr>Category #6 $400 Question</vt:lpstr>
      <vt:lpstr>Explain each of the following Gospels: Matthew Mark  Luke John</vt:lpstr>
      <vt:lpstr>Category #6 $500 Question</vt:lpstr>
      <vt:lpstr>PowerPoint Presentation</vt:lpstr>
      <vt:lpstr>PowerPoint Presentation</vt:lpstr>
      <vt:lpstr>MAKE YOUR WAGER</vt:lpstr>
      <vt:lpstr>Name and explain all Seven Sacraments of the Christian faith</vt:lpstr>
      <vt:lpstr>  </vt:lpstr>
    </vt:vector>
  </TitlesOfParts>
  <Company>Monta Vista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 Template</dc:title>
  <dc:creator>I-Heng McComb</dc:creator>
  <dc:description>Based on a template created by Matt Hamlyn (Jessamine County Schools) and modified by Tom Duggan (Union County Educational Technology Training Center).</dc:description>
  <cp:lastModifiedBy>Jason Brazeau</cp:lastModifiedBy>
  <cp:revision>149</cp:revision>
  <dcterms:created xsi:type="dcterms:W3CDTF">1999-10-07T17:16:48Z</dcterms:created>
  <dcterms:modified xsi:type="dcterms:W3CDTF">2013-01-21T20:19:43Z</dcterms:modified>
</cp:coreProperties>
</file>